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7" r:id="rId4"/>
    <p:sldId id="261" r:id="rId5"/>
    <p:sldId id="284" r:id="rId6"/>
    <p:sldId id="293" r:id="rId7"/>
    <p:sldId id="278" r:id="rId8"/>
    <p:sldId id="263" r:id="rId9"/>
    <p:sldId id="292" r:id="rId10"/>
    <p:sldId id="265" r:id="rId11"/>
    <p:sldId id="267" r:id="rId12"/>
    <p:sldId id="285" r:id="rId13"/>
    <p:sldId id="287" r:id="rId14"/>
    <p:sldId id="288" r:id="rId15"/>
    <p:sldId id="289" r:id="rId16"/>
    <p:sldId id="286" r:id="rId17"/>
    <p:sldId id="295" r:id="rId18"/>
    <p:sldId id="294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49"/>
    <a:srgbClr val="E0E353"/>
    <a:srgbClr val="CC6600"/>
    <a:srgbClr val="FF9966"/>
    <a:srgbClr val="FF66FF"/>
    <a:srgbClr val="66FFFF"/>
    <a:srgbClr val="FF6699"/>
    <a:srgbClr val="CCFF66"/>
    <a:srgbClr val="25E34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38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867811134915556"/>
          <c:y val="5.4073644887570577E-2"/>
          <c:w val="0.55425478175651999"/>
          <c:h val="0.830820360697895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областного бюджета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975,9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422850412249776E-3"/>
                  <c:y val="-6.0657118786857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726,5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4.7114252061248524E-3"/>
                  <c:y val="-6.0657118786857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599,3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975.9</c:v>
                </c:pt>
                <c:pt idx="1">
                  <c:v>726.5</c:v>
                </c:pt>
                <c:pt idx="2">
                  <c:v>599.29999999999995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84,6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89,7</a:t>
                    </a:r>
                    <a:endParaRPr lang="ru-RU" dirty="0" smtClean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83.45</c:v>
                </c:pt>
                <c:pt idx="1">
                  <c:v>84.65</c:v>
                </c:pt>
                <c:pt idx="2">
                  <c:v>89.75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dLbls>
            <c:dLbl>
              <c:idx val="0"/>
              <c:layout>
                <c:manualLayout>
                  <c:x val="2.5127601099332538E-2"/>
                  <c:y val="3.60706009995087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301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845700824499483E-2"/>
                  <c:y val="9.27529739987366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352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986650961915991E-2"/>
                  <c:y val="8.76000309988068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632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301</c:v>
                </c:pt>
                <c:pt idx="1">
                  <c:v>352</c:v>
                </c:pt>
                <c:pt idx="2">
                  <c:v>362</c:v>
                </c:pt>
              </c:numCache>
            </c:numRef>
          </c:val>
        </c:ser>
        <c:shape val="box"/>
        <c:axId val="63048704"/>
        <c:axId val="63075072"/>
        <c:axId val="0"/>
      </c:bar3DChart>
      <c:catAx>
        <c:axId val="63048704"/>
        <c:scaling>
          <c:orientation val="minMax"/>
        </c:scaling>
        <c:axPos val="b"/>
        <c:numFmt formatCode="General" sourceLinked="1"/>
        <c:tickLblPos val="nextTo"/>
        <c:crossAx val="63075072"/>
        <c:crosses val="autoZero"/>
        <c:auto val="1"/>
        <c:lblAlgn val="ctr"/>
        <c:lblOffset val="100"/>
      </c:catAx>
      <c:valAx>
        <c:axId val="63075072"/>
        <c:scaling>
          <c:orientation val="minMax"/>
        </c:scaling>
        <c:axPos val="l"/>
        <c:majorGridlines/>
        <c:numFmt formatCode="General" sourceLinked="1"/>
        <c:tickLblPos val="nextTo"/>
        <c:crossAx val="63048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638.6</c:v>
                </c:pt>
                <c:pt idx="1">
                  <c:v>480.1</c:v>
                </c:pt>
                <c:pt idx="2">
                  <c:v>302</c:v>
                </c:pt>
                <c:pt idx="3">
                  <c:v>302</c:v>
                </c:pt>
                <c:pt idx="4">
                  <c:v>302</c:v>
                </c:pt>
              </c:numCache>
            </c:numRef>
          </c:val>
        </c:ser>
        <c:dropLines/>
        <c:marker val="1"/>
        <c:axId val="95442432"/>
        <c:axId val="95443968"/>
      </c:lineChart>
      <c:catAx>
        <c:axId val="95442432"/>
        <c:scaling>
          <c:orientation val="minMax"/>
        </c:scaling>
        <c:axPos val="b"/>
        <c:majorTickMark val="none"/>
        <c:tickLblPos val="nextTo"/>
        <c:crossAx val="95443968"/>
        <c:crosses val="autoZero"/>
        <c:auto val="1"/>
        <c:lblAlgn val="ctr"/>
        <c:lblOffset val="100"/>
      </c:catAx>
      <c:valAx>
        <c:axId val="95443968"/>
        <c:scaling>
          <c:orientation val="minMax"/>
        </c:scaling>
        <c:axPos val="l"/>
        <c:majorGridlines/>
        <c:numFmt formatCode="General" sourceLinked="1"/>
        <c:tickLblPos val="nextTo"/>
        <c:crossAx val="9544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u="sng" dirty="0" smtClean="0"/>
              <a:t>3412,05</a:t>
            </a:r>
            <a:endParaRPr lang="en-US" u="sng" dirty="0"/>
          </a:p>
        </c:rich>
      </c:tx>
      <c:layout>
        <c:manualLayout>
          <c:xMode val="edge"/>
          <c:yMode val="edge"/>
          <c:x val="0.45429233093297799"/>
          <c:y val="1.4414313526830638E-2"/>
        </c:manualLayout>
      </c:layout>
    </c:title>
    <c:plotArea>
      <c:layout>
        <c:manualLayout>
          <c:layoutTarget val="inner"/>
          <c:xMode val="edge"/>
          <c:yMode val="edge"/>
          <c:x val="5.7439971642751497E-2"/>
          <c:y val="0.10567456377809423"/>
          <c:w val="0.57944576109341994"/>
          <c:h val="0.894325436221905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3412,05</c:v>
                </c:pt>
              </c:strCache>
            </c:strRef>
          </c:tx>
          <c:explosion val="25"/>
          <c:dPt>
            <c:idx val="2"/>
            <c:explosion val="18"/>
          </c:dPt>
          <c:dPt>
            <c:idx val="3"/>
            <c:spPr>
              <a:solidFill>
                <a:srgbClr val="FF6699"/>
              </a:solidFill>
            </c:spPr>
          </c:dPt>
          <c:dLbls>
            <c:dLbl>
              <c:idx val="4"/>
              <c:layout>
                <c:manualLayout>
                  <c:x val="-2.2188690927508314E-2"/>
                  <c:y val="7.5986815894148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48,6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Жилищно - 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Социальная политика</c:v>
                </c:pt>
                <c:pt idx="5">
                  <c:v>Физкультура и спорт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2156.15</c:v>
                </c:pt>
                <c:pt idx="1">
                  <c:v>83.3</c:v>
                </c:pt>
                <c:pt idx="2">
                  <c:v>726.8</c:v>
                </c:pt>
                <c:pt idx="3">
                  <c:v>72.2</c:v>
                </c:pt>
                <c:pt idx="4">
                  <c:v>51.6</c:v>
                </c:pt>
                <c:pt idx="5">
                  <c:v>20</c:v>
                </c:pt>
                <c:pt idx="6">
                  <c:v>302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60697624811772"/>
          <c:y val="2.8902301627188341E-2"/>
          <c:w val="0.31197017333964566"/>
          <c:h val="0.90112150495719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0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2018г.  Факт</c:v>
                </c:pt>
                <c:pt idx="1">
                  <c:v>2019г.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2132.6999999999998</c:v>
                </c:pt>
                <c:pt idx="1">
                  <c:v>1854.9</c:v>
                </c:pt>
                <c:pt idx="2">
                  <c:v>2156.15</c:v>
                </c:pt>
                <c:pt idx="3">
                  <c:v>2156.15</c:v>
                </c:pt>
                <c:pt idx="4">
                  <c:v>2156.15</c:v>
                </c:pt>
              </c:numCache>
            </c:numRef>
          </c:val>
        </c:ser>
        <c:dropLines/>
        <c:marker val="1"/>
        <c:axId val="79389440"/>
        <c:axId val="79390976"/>
      </c:lineChart>
      <c:catAx>
        <c:axId val="79389440"/>
        <c:scaling>
          <c:orientation val="minMax"/>
        </c:scaling>
        <c:axPos val="b"/>
        <c:majorTickMark val="none"/>
        <c:tickLblPos val="nextTo"/>
        <c:crossAx val="79390976"/>
        <c:crosses val="autoZero"/>
        <c:auto val="1"/>
        <c:lblAlgn val="ctr"/>
        <c:lblOffset val="100"/>
      </c:catAx>
      <c:valAx>
        <c:axId val="79390976"/>
        <c:scaling>
          <c:orientation val="minMax"/>
        </c:scaling>
        <c:axPos val="l"/>
        <c:majorGridlines/>
        <c:numFmt formatCode="General" sourceLinked="1"/>
        <c:tickLblPos val="nextTo"/>
        <c:crossAx val="79389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29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2018г. Факт</c:v>
                </c:pt>
                <c:pt idx="1">
                  <c:v>2019г.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83.8</c:v>
                </c:pt>
                <c:pt idx="1">
                  <c:v>84</c:v>
                </c:pt>
                <c:pt idx="2">
                  <c:v>83.3</c:v>
                </c:pt>
                <c:pt idx="3">
                  <c:v>84.5</c:v>
                </c:pt>
                <c:pt idx="4">
                  <c:v>89.6</c:v>
                </c:pt>
              </c:numCache>
            </c:numRef>
          </c:val>
        </c:ser>
        <c:dropLines/>
        <c:marker val="1"/>
        <c:axId val="80116352"/>
        <c:axId val="80126336"/>
      </c:lineChart>
      <c:catAx>
        <c:axId val="80116352"/>
        <c:scaling>
          <c:orientation val="minMax"/>
        </c:scaling>
        <c:axPos val="b"/>
        <c:majorTickMark val="none"/>
        <c:tickLblPos val="nextTo"/>
        <c:crossAx val="80126336"/>
        <c:crosses val="autoZero"/>
        <c:auto val="1"/>
        <c:lblAlgn val="ctr"/>
        <c:lblOffset val="100"/>
      </c:catAx>
      <c:valAx>
        <c:axId val="80126336"/>
        <c:scaling>
          <c:orientation val="minMax"/>
        </c:scaling>
        <c:axPos val="l"/>
        <c:majorGridlines/>
        <c:numFmt formatCode="General" sourceLinked="1"/>
        <c:tickLblPos val="nextTo"/>
        <c:crossAx val="80116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29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91.6</c:v>
                </c:pt>
                <c:pt idx="1">
                  <c:v>133.1</c:v>
                </c:pt>
                <c:pt idx="2">
                  <c:v>72.2</c:v>
                </c:pt>
                <c:pt idx="3">
                  <c:v>72</c:v>
                </c:pt>
                <c:pt idx="4">
                  <c:v>72.099999999999994</c:v>
                </c:pt>
              </c:numCache>
            </c:numRef>
          </c:val>
        </c:ser>
        <c:dropLines/>
        <c:marker val="1"/>
        <c:axId val="79774464"/>
        <c:axId val="79776000"/>
      </c:lineChart>
      <c:catAx>
        <c:axId val="79774464"/>
        <c:scaling>
          <c:orientation val="minMax"/>
        </c:scaling>
        <c:axPos val="b"/>
        <c:majorTickMark val="none"/>
        <c:tickLblPos val="nextTo"/>
        <c:crossAx val="79776000"/>
        <c:crosses val="autoZero"/>
        <c:auto val="1"/>
        <c:lblAlgn val="ctr"/>
        <c:lblOffset val="100"/>
      </c:catAx>
      <c:valAx>
        <c:axId val="79776000"/>
        <c:scaling>
          <c:orientation val="minMax"/>
        </c:scaling>
        <c:axPos val="l"/>
        <c:majorGridlines/>
        <c:numFmt formatCode="General" sourceLinked="1"/>
        <c:tickLblPos val="nextTo"/>
        <c:crossAx val="79774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2018г.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2018г.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254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80207232"/>
        <c:axId val="80213120"/>
        <c:axId val="0"/>
      </c:bar3DChart>
      <c:catAx>
        <c:axId val="80207232"/>
        <c:scaling>
          <c:orientation val="minMax"/>
        </c:scaling>
        <c:axPos val="b"/>
        <c:tickLblPos val="nextTo"/>
        <c:crossAx val="80213120"/>
        <c:crosses val="autoZero"/>
        <c:auto val="1"/>
        <c:lblAlgn val="ctr"/>
        <c:lblOffset val="100"/>
      </c:catAx>
      <c:valAx>
        <c:axId val="80213120"/>
        <c:scaling>
          <c:orientation val="minMax"/>
        </c:scaling>
        <c:axPos val="l"/>
        <c:majorGridlines/>
        <c:numFmt formatCode="General" sourceLinked="1"/>
        <c:tickLblPos val="nextTo"/>
        <c:crossAx val="8020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0109403336562"/>
          <c:y val="0.23311102703364339"/>
          <c:w val="0.27358216065906726"/>
          <c:h val="0.3975009120903845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CCFF66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2019.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25E349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2019.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1021.3</c:v>
                </c:pt>
                <c:pt idx="1">
                  <c:v>1331.4</c:v>
                </c:pt>
                <c:pt idx="2">
                  <c:v>151</c:v>
                </c:pt>
                <c:pt idx="3">
                  <c:v>51</c:v>
                </c:pt>
                <c:pt idx="4">
                  <c:v>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6.0263231694094345E-3"/>
                  <c:y val="-4.9777429379321926E-2"/>
                </c:manualLayout>
              </c:layout>
              <c:showVal val="1"/>
            </c:dLbl>
            <c:dLbl>
              <c:idx val="1"/>
              <c:layout>
                <c:manualLayout>
                  <c:x val="7.5329039617617931E-3"/>
                  <c:y val="-4.5036721819386505E-2"/>
                </c:manualLayout>
              </c:layout>
              <c:showVal val="1"/>
            </c:dLbl>
            <c:dLbl>
              <c:idx val="2"/>
              <c:layout>
                <c:manualLayout>
                  <c:x val="1.5065807923523586E-3"/>
                  <c:y val="-0.15881370325783664"/>
                </c:manualLayout>
              </c:layout>
              <c:showVal val="1"/>
            </c:dLbl>
            <c:dLbl>
              <c:idx val="3"/>
              <c:layout>
                <c:manualLayout>
                  <c:x val="1.2052646338818869E-2"/>
                  <c:y val="-0.18962830239741688"/>
                </c:manualLayout>
              </c:layout>
              <c:showVal val="1"/>
            </c:dLbl>
            <c:dLbl>
              <c:idx val="4"/>
              <c:layout>
                <c:manualLayout>
                  <c:x val="6.0263231694094345E-3"/>
                  <c:y val="-0.12088804277835329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2019. 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829.7</c:v>
                </c:pt>
                <c:pt idx="1">
                  <c:v>990.4</c:v>
                </c:pt>
                <c:pt idx="2">
                  <c:v>575.79999999999995</c:v>
                </c:pt>
                <c:pt idx="3">
                  <c:v>398.2</c:v>
                </c:pt>
                <c:pt idx="4">
                  <c:v>365.4</c:v>
                </c:pt>
              </c:numCache>
            </c:numRef>
          </c:val>
        </c:ser>
        <c:overlap val="100"/>
        <c:axId val="81367040"/>
        <c:axId val="81368576"/>
      </c:barChart>
      <c:catAx>
        <c:axId val="81367040"/>
        <c:scaling>
          <c:orientation val="minMax"/>
        </c:scaling>
        <c:axPos val="b"/>
        <c:tickLblPos val="nextTo"/>
        <c:crossAx val="81368576"/>
        <c:crosses val="autoZero"/>
        <c:auto val="1"/>
        <c:lblAlgn val="ctr"/>
        <c:lblOffset val="100"/>
      </c:catAx>
      <c:valAx>
        <c:axId val="81368576"/>
        <c:scaling>
          <c:orientation val="minMax"/>
        </c:scaling>
        <c:axPos val="l"/>
        <c:majorGridlines/>
        <c:numFmt formatCode="0%" sourceLinked="1"/>
        <c:tickLblPos val="nextTo"/>
        <c:crossAx val="8136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83997597062955"/>
          <c:y val="0.10676204074395586"/>
          <c:w val="0.26312053927525797"/>
          <c:h val="0.7722536091902535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Ежемесячная доплата к государственной пенсии лицам, замещающим должности муниципальной службы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42.5</c:v>
                </c:pt>
                <c:pt idx="1">
                  <c:v>46.5</c:v>
                </c:pt>
                <c:pt idx="2">
                  <c:v>51.6</c:v>
                </c:pt>
                <c:pt idx="3">
                  <c:v>51.4</c:v>
                </c:pt>
                <c:pt idx="4">
                  <c:v>51.4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жилых помещений малоимущим, многодетным семьям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hape val="box"/>
        <c:axId val="80991360"/>
        <c:axId val="80992896"/>
        <c:axId val="0"/>
      </c:bar3DChart>
      <c:catAx>
        <c:axId val="80991360"/>
        <c:scaling>
          <c:orientation val="minMax"/>
        </c:scaling>
        <c:axPos val="b"/>
        <c:tickLblPos val="nextTo"/>
        <c:crossAx val="80992896"/>
        <c:crosses val="autoZero"/>
        <c:auto val="1"/>
        <c:lblAlgn val="ctr"/>
        <c:lblOffset val="100"/>
      </c:catAx>
      <c:valAx>
        <c:axId val="80992896"/>
        <c:scaling>
          <c:orientation val="minMax"/>
        </c:scaling>
        <c:axPos val="l"/>
        <c:majorGridlines/>
        <c:numFmt formatCode="General" sourceLinked="1"/>
        <c:tickLblPos val="nextTo"/>
        <c:crossAx val="8099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18434872579727"/>
          <c:y val="6.4026559118161686E-2"/>
          <c:w val="0.29181565127420334"/>
          <c:h val="0.8088556623922286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84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36.299999999999997</c:v>
                </c:pt>
                <c:pt idx="1">
                  <c:v>58.2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ropLines/>
        <c:marker val="1"/>
        <c:axId val="82886656"/>
        <c:axId val="82888192"/>
      </c:lineChart>
      <c:catAx>
        <c:axId val="82886656"/>
        <c:scaling>
          <c:orientation val="minMax"/>
        </c:scaling>
        <c:axPos val="b"/>
        <c:majorTickMark val="none"/>
        <c:tickLblPos val="nextTo"/>
        <c:crossAx val="82888192"/>
        <c:crosses val="autoZero"/>
        <c:auto val="1"/>
        <c:lblAlgn val="ctr"/>
        <c:lblOffset val="100"/>
      </c:catAx>
      <c:valAx>
        <c:axId val="82888192"/>
        <c:scaling>
          <c:orientation val="minMax"/>
        </c:scaling>
        <c:axPos val="l"/>
        <c:majorGridlines/>
        <c:numFmt formatCode="General" sourceLinked="1"/>
        <c:tickLblPos val="nextTo"/>
        <c:crossAx val="82886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11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Совета депутатов  Западнодвинского сельского поселения Западнодвинского района Тверской области «О  бюджете Западнодвинского сельского поселения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Западнодвинского район Тверской области  на </a:t>
            </a:r>
            <a:r>
              <a:rPr lang="ru-RU" sz="1800" b="1" dirty="0" smtClean="0">
                <a:solidFill>
                  <a:schemeClr val="tx1"/>
                </a:solidFill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</a:rPr>
              <a:t>год                                                 и на плановый период </a:t>
            </a:r>
            <a:r>
              <a:rPr lang="ru-RU" sz="1800" b="1" dirty="0" smtClean="0">
                <a:solidFill>
                  <a:schemeClr val="tx1"/>
                </a:solidFill>
              </a:rPr>
              <a:t>2021 </a:t>
            </a:r>
            <a:r>
              <a:rPr lang="ru-RU" sz="1800" b="1" dirty="0" smtClean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2022 </a:t>
            </a:r>
            <a:r>
              <a:rPr lang="ru-RU" sz="1800" b="1" dirty="0" smtClean="0">
                <a:solidFill>
                  <a:schemeClr val="tx1"/>
                </a:solidFill>
              </a:rPr>
              <a:t>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Западнодвинское сельское поселение </a:t>
            </a:r>
            <a:br>
              <a:rPr lang="ru-RU" sz="2400" b="1" dirty="0" smtClean="0"/>
            </a:br>
            <a:r>
              <a:rPr lang="ru-RU" sz="2400" b="1" dirty="0" smtClean="0"/>
              <a:t>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расходов Западнодвинского сельского поселения Западнодвинского района Тверской области по разделам на </a:t>
            </a:r>
            <a:r>
              <a:rPr lang="ru-RU" sz="2000" b="1" dirty="0" smtClean="0"/>
              <a:t>2020 </a:t>
            </a:r>
            <a:r>
              <a:rPr lang="ru-RU" sz="2000" b="1" dirty="0" smtClean="0"/>
              <a:t>год (тыс.руб.)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285836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8309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ЗАПАДНОДВИНСКОГО СЕЛЬСКОГО ПОСЕЛЕНИЯ ЗАПАДНОДВИНСКОГОРАЙОНА ТВЕРСКОЙ </a:t>
            </a:r>
            <a:r>
              <a:rPr lang="ru-RU" altLang="ru-RU" sz="1600" b="1" dirty="0">
                <a:solidFill>
                  <a:schemeClr val="tx1"/>
                </a:solidFill>
              </a:rPr>
              <a:t>ОБЛАСТИ НА РЕАЛИЗАЦИЮ МУНИЦИПАЛЬНЫХ ПРОГРАММ (ТЫС.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1" y="1412760"/>
          <a:ext cx="8678890" cy="4354055"/>
        </p:xfrm>
        <a:graphic>
          <a:graphicData uri="http://schemas.openxmlformats.org/drawingml/2006/table">
            <a:tbl>
              <a:tblPr/>
              <a:tblGrid>
                <a:gridCol w="4521366"/>
                <a:gridCol w="1386364"/>
                <a:gridCol w="1384796"/>
                <a:gridCol w="1386364"/>
              </a:tblGrid>
              <a:tr h="374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905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жилищно-коммунального хозяйства в Западнодвинском сельском поселении 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2018-2020 годы.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2864,9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2685,25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-179,65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38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эффективности муниципального управления в Западнодвинском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сельском поселении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2018-2020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годы</a:t>
                      </a:r>
                    </a:p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2336,8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-1611,0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5201,7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3411,05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-1790,65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программные расходы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Общегосударственные вопросы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оборона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Национальная безопасность и правоохранительная деятельность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экономика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Жилищно-коммунальное(тыс.руб.)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Социальная политика(тыс.руб.)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Физическая культура и спорт (тыс.руб.)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Межбюджетные трансферты общего характера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бюджета поселения на </a:t>
            </a:r>
            <a:r>
              <a:rPr lang="ru-RU" sz="2400" b="1" dirty="0" smtClean="0"/>
              <a:t>2020 </a:t>
            </a:r>
            <a:r>
              <a:rPr lang="ru-RU" sz="2400" b="1" dirty="0" smtClean="0"/>
              <a:t>год и на плановый период </a:t>
            </a:r>
            <a:r>
              <a:rPr lang="ru-RU" sz="2400" b="1" dirty="0" smtClean="0"/>
              <a:t>2021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2022 </a:t>
            </a:r>
            <a:r>
              <a:rPr lang="ru-RU" sz="2400" b="1" dirty="0" smtClean="0"/>
              <a:t>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 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4958,95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3412,05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3213,55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3370,75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2061,1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2050,4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2284,6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2897,85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1360,35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1163,15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1321,05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5232,75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3412,05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3213,55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3370,75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-963,7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-273,8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Налоговые и неналоговые  доходы Западнодвинского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301037" cy="6457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833"/>
                <a:gridCol w="1080872"/>
                <a:gridCol w="1152930"/>
                <a:gridCol w="1080872"/>
                <a:gridCol w="936756"/>
                <a:gridCol w="1080872"/>
                <a:gridCol w="907902"/>
              </a:tblGrid>
              <a:tr h="214818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</a:t>
                      </a:r>
                      <a:r>
                        <a:rPr lang="ru-RU" sz="1200" baseline="0" dirty="0" smtClean="0"/>
                        <a:t>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2022год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50730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2051,7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2050,4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2049,7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2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37,1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38,5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2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Акцизы на автомобильный и прямогонный бензин, дизельное топливо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69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Единый сельскохозяйственный налог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7301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1733,0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81,7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1733,0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1733,0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7301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215,0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215,0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215,0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42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 за совершение нотариальных действий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771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60,8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58,5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56,8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34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от оказания платных услуг (работ)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2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продажи материальных и нематериальных активов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Безвозмездные поступления Западнодвинского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462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 </a:t>
                      </a:r>
                      <a:r>
                        <a:rPr lang="ru-RU" sz="1200" baseline="0" dirty="0" smtClean="0"/>
                        <a:t>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2021год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Безвозмездные поступления 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1360,35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1163,15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1321,05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6540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Дотации бюджетам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сельских поселений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 выравнивание уровня бюджетной обеспеченности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975,9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71,7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726,5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62,5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599,3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</a:rPr>
                        <a:t>45,3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где отсутствуют военные комиссариаты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6,1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7,2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89,6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6,7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6728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Прочие субвенции  бюджетам сельских поселений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межбюджетные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трансферты, передаваемые поселению из районного бюджета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301,0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</a:t>
                      </a:r>
                    </a:p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352,0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30,3</a:t>
                      </a:r>
                    </a:p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632,0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48,0</a:t>
                      </a:r>
                    </a:p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сельского поселения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района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b="1" dirty="0" smtClean="0"/>
              <a:t>Расходы   бюджета  Западнодвинского сельского поселения   Западнодвинского  района Тверской области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2015 года Западнодвинского сельское поселение Западнодвинского района Тверской области перешел  к формированию и исполнению местного бюджета на основе муниципальных программ.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сформирован на основе 2-х постановлений администрации Западнодвинского сельского поселения Западнодвинского района, объем бюджетных ассигнований, на финансовое обеспечение реализации которых изменяется в очередном финансовом году и плановом периоде.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«программных» расходов в бюджете Западнодвинского сельского поселения Западнодвинского района Тверской области составляет более    99,9%.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382588" y="1512888"/>
          <a:ext cx="8129587" cy="3673475"/>
        </p:xfrm>
        <a:graphic>
          <a:graphicData uri="http://schemas.openxmlformats.org/presentationml/2006/ole">
            <p:oleObj spid="_x0000_s2050" name="Worksheet" r:id="rId3" imgW="8791643" imgH="3952785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10778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Западнодвинского сельского поселения Западнодвинского района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2018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</a:t>
            </a:r>
            <a:r>
              <a:rPr lang="ru-RU" altLang="ru-RU" sz="2200" b="1" dirty="0">
                <a:solidFill>
                  <a:schemeClr val="tx1"/>
                </a:solidFill>
              </a:rPr>
              <a:t>ГОДЫ 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(тыс.руб.)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643</Words>
  <Application>Microsoft Office PowerPoint</Application>
  <PresentationFormat>Экран (4:3)</PresentationFormat>
  <Paragraphs>282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Лист Microsoft Office Excel 97-2003</vt:lpstr>
      <vt:lpstr>Западнодвинское сельское поселение  Западнодвинского района Тверской области</vt:lpstr>
      <vt:lpstr>Основные характеристики бюджета поселения на 2020 год и на плановый период 2021 и 2022 годов (тыс.руб.)</vt:lpstr>
      <vt:lpstr>Слайд 3</vt:lpstr>
      <vt:lpstr>Налоговые и неналоговые  доходы Западнодвинского сельского поселения Западнодвинского района  Тверской области</vt:lpstr>
      <vt:lpstr>Безвозмездные поступления Западнодвинского сельского поселения Западнодвинского района  Тверской области</vt:lpstr>
      <vt:lpstr> Структура безвозмездных поступлений Западнодвинского сельского поселения Западнодвинского района Тверской области (тыс.руб.) </vt:lpstr>
      <vt:lpstr>Слайд 7</vt:lpstr>
      <vt:lpstr> Расходы   бюджета  Западнодвинского сельского поселения   Западнодвинского  района Тверской области </vt:lpstr>
      <vt:lpstr>Слайд 9</vt:lpstr>
      <vt:lpstr>Структура расходов Западнодвинского сельского поселения Западнодвинского района Тверской области по разделам на 2020 год (тыс.руб.)</vt:lpstr>
      <vt:lpstr>Слайд 11</vt:lpstr>
      <vt:lpstr>Общегосударственные вопросы (тыс.руб.)</vt:lpstr>
      <vt:lpstr>Национальная оборона (тыс.руб.)</vt:lpstr>
      <vt:lpstr>Национальная безопасность и правоохранительная деятельность (тыс.руб.)</vt:lpstr>
      <vt:lpstr>Национальная экономика (тыс.руб.)</vt:lpstr>
      <vt:lpstr>Жилищно-коммунальное(тыс.руб.)</vt:lpstr>
      <vt:lpstr>Социальная политика(тыс.руб.)</vt:lpstr>
      <vt:lpstr>Физическая культура и спорт (тыс.руб.) </vt:lpstr>
      <vt:lpstr>Межбюджетные трансферты общего характера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149</cp:revision>
  <dcterms:created xsi:type="dcterms:W3CDTF">2016-11-21T09:56:20Z</dcterms:created>
  <dcterms:modified xsi:type="dcterms:W3CDTF">2019-11-22T07:42:30Z</dcterms:modified>
</cp:coreProperties>
</file>